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44"/>
  </p:notesMasterIdLst>
  <p:sldIdLst>
    <p:sldId id="258" r:id="rId3"/>
    <p:sldId id="314" r:id="rId4"/>
    <p:sldId id="262" r:id="rId5"/>
    <p:sldId id="369" r:id="rId6"/>
    <p:sldId id="353" r:id="rId7"/>
    <p:sldId id="326" r:id="rId8"/>
    <p:sldId id="316" r:id="rId9"/>
    <p:sldId id="318" r:id="rId10"/>
    <p:sldId id="322" r:id="rId11"/>
    <p:sldId id="319" r:id="rId12"/>
    <p:sldId id="374" r:id="rId13"/>
    <p:sldId id="320" r:id="rId14"/>
    <p:sldId id="335" r:id="rId15"/>
    <p:sldId id="364" r:id="rId16"/>
    <p:sldId id="365" r:id="rId17"/>
    <p:sldId id="321" r:id="rId18"/>
    <p:sldId id="375" r:id="rId19"/>
    <p:sldId id="361" r:id="rId20"/>
    <p:sldId id="362" r:id="rId21"/>
    <p:sldId id="328" r:id="rId22"/>
    <p:sldId id="354" r:id="rId23"/>
    <p:sldId id="357" r:id="rId24"/>
    <p:sldId id="370" r:id="rId25"/>
    <p:sldId id="324" r:id="rId26"/>
    <p:sldId id="332" r:id="rId27"/>
    <p:sldId id="371" r:id="rId28"/>
    <p:sldId id="377" r:id="rId29"/>
    <p:sldId id="331" r:id="rId30"/>
    <p:sldId id="373" r:id="rId31"/>
    <p:sldId id="372" r:id="rId32"/>
    <p:sldId id="334" r:id="rId33"/>
    <p:sldId id="358" r:id="rId34"/>
    <p:sldId id="346" r:id="rId35"/>
    <p:sldId id="348" r:id="rId36"/>
    <p:sldId id="347" r:id="rId37"/>
    <p:sldId id="349" r:id="rId38"/>
    <p:sldId id="350" r:id="rId39"/>
    <p:sldId id="351" r:id="rId40"/>
    <p:sldId id="352" r:id="rId41"/>
    <p:sldId id="376" r:id="rId42"/>
    <p:sldId id="368" r:id="rId43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96" autoAdjust="0"/>
    <p:restoredTop sz="87372" autoAdjust="0"/>
  </p:normalViewPr>
  <p:slideViewPr>
    <p:cSldViewPr>
      <p:cViewPr>
        <p:scale>
          <a:sx n="200" d="100"/>
          <a:sy n="200" d="100"/>
        </p:scale>
        <p:origin x="-216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notesMaster" Target="notesMasters/notesMaster1.xml"/><Relationship Id="rId45" Type="http://schemas.openxmlformats.org/officeDocument/2006/relationships/printerSettings" Target="printerSettings/printerSettings1.bin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14/03/15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Q: what</a:t>
            </a:r>
            <a:r>
              <a:rPr lang="en-US" baseline="0" dirty="0" smtClean="0"/>
              <a:t> could go wrong in the danger zone?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</a:p>
          <a:p>
            <a:r>
              <a:rPr lang="en-US" dirty="0" smtClean="0"/>
              <a:t>discuss student backgrounds</a:t>
            </a:r>
          </a:p>
          <a:p>
            <a:r>
              <a:rPr lang="en-US" dirty="0" smtClean="0"/>
              <a:t>discuss reasons for interest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</a:p>
          <a:p>
            <a:endParaRPr lang="en-US" dirty="0" smtClean="0"/>
          </a:p>
          <a:p>
            <a:r>
              <a:rPr lang="en-US" dirty="0" smtClean="0"/>
              <a:t>So what does data science look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~45 min?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L</a:t>
            </a:r>
            <a:r>
              <a:rPr lang="en-US" baseline="0" dirty="0" smtClean="0"/>
              <a:t>et’s </a:t>
            </a:r>
            <a:r>
              <a:rPr lang="en-US" dirty="0" smtClean="0"/>
              <a:t>do some </a:t>
            </a:r>
            <a:r>
              <a:rPr lang="en-US" dirty="0" err="1" smtClean="0"/>
              <a:t>warmups</a:t>
            </a:r>
            <a:r>
              <a:rPr lang="en-US" baseline="0" dirty="0" smtClean="0"/>
              <a:t> before we start hacking at our first dataset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~45 min?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L</a:t>
            </a:r>
            <a:r>
              <a:rPr lang="en-US" baseline="0" dirty="0" smtClean="0"/>
              <a:t>et’s </a:t>
            </a:r>
            <a:r>
              <a:rPr lang="en-US" dirty="0" smtClean="0"/>
              <a:t>do some </a:t>
            </a:r>
            <a:r>
              <a:rPr lang="en-US" dirty="0" err="1" smtClean="0"/>
              <a:t>warmups</a:t>
            </a:r>
            <a:r>
              <a:rPr lang="en-US" baseline="0" dirty="0" smtClean="0"/>
              <a:t> before we start hacking at our first dataset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These are some initial very *practical* command line tools…we will be using these regularly &amp; seeing many more as the course progresses (discuss why to do this before loading into R/Python)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any of these unfamiliar? Can you think of any other important basic tools?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who has heard of/used vim,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emacs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gnuplot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numpy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scipy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/pandas, homebrew,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tmux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julia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? Just (to get an idea of the pace of the class)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~45</a:t>
            </a:r>
            <a:r>
              <a:rPr lang="en-US" baseline="0" dirty="0" smtClean="0"/>
              <a:t> min?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 far so good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Does everyone know what the mean 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Does anyone know what the variance is?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More importantly, do you know what the variance tells you?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Does everyone know what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correl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is?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More importantly, do you know what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correl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tells you?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Does everyone know what a line of best fit is?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More importantly, do you know what the line of best fit tells you? (note: we will look at this next time)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 min</a:t>
            </a:r>
          </a:p>
          <a:p>
            <a:r>
              <a:rPr lang="en-US" dirty="0" smtClean="0"/>
              <a:t>Q:</a:t>
            </a:r>
            <a:r>
              <a:rPr lang="en-US" baseline="0" dirty="0" smtClean="0"/>
              <a:t> </a:t>
            </a:r>
            <a:r>
              <a:rPr lang="en-US" dirty="0" smtClean="0"/>
              <a:t>What did you find difficult/confusing?</a:t>
            </a:r>
          </a:p>
          <a:p>
            <a:r>
              <a:rPr lang="en-US" dirty="0" smtClean="0"/>
              <a:t>Q: What did you find interesting?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This is pretty high level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Q: what kinds of tools &amp;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techniques do you think this means? (subject of this course…”useful” depends on the particular problem)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  <a:sym typeface="Wingdings"/>
              </a:rPr>
              <a:t>in general, DS is used to make intelligent decisions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(frequently to satisfy business requirements)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Q: does anyone know of any examples?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Combines math, computing, problem solving skills, communication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Practical subject, not very formal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/rigorous.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Problem solving skills are key!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Scientific = math &amp; computing as above…practical = important to biz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etc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)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Not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a rigid, axiomatic discipline…lots of stuff is new &amp; still-evolving.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8.png"/><Relationship Id="rId1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62289901" TargetMode="External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62289901" TargetMode="External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mailto:git@github.com:ga-students/DAT_20_NYC.gi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181100"/>
            <a:ext cx="8763000" cy="3810000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6600" dirty="0" smtClean="0"/>
              <a:t>INTRO </a:t>
            </a:r>
            <a:r>
              <a:rPr lang="en-US" sz="4000" dirty="0" smtClean="0"/>
              <a:t>to</a:t>
            </a:r>
            <a:r>
              <a:rPr lang="en-US" sz="6600" dirty="0" smtClean="0"/>
              <a:t> DATA SCIENCE</a:t>
            </a:r>
            <a:br>
              <a:rPr lang="en-US" sz="6600" dirty="0" smtClean="0"/>
            </a:br>
            <a:r>
              <a:rPr lang="en-US" sz="6600" dirty="0" smtClean="0"/>
              <a:t/>
            </a:r>
            <a:br>
              <a:rPr lang="en-US" sz="6600" dirty="0" smtClean="0"/>
            </a:br>
            <a:r>
              <a:rPr lang="en-US" sz="4000" dirty="0" smtClean="0"/>
              <a:t>Lecture 1: What is data science?</a:t>
            </a:r>
            <a:endParaRPr lang="en-US" sz="4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 rapidly growing field.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964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 rapidly growing field.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3559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5069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71199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2989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894" y="1181100"/>
            <a:ext cx="7264443" cy="3353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17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00137" y="13335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/>
              <a:t>Statistical and machine learning </a:t>
            </a:r>
            <a:r>
              <a:rPr lang="en-US" sz="1800" dirty="0" smtClean="0"/>
              <a:t>knowledge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Computer science and </a:t>
            </a:r>
            <a:r>
              <a:rPr lang="en-US" sz="1800" dirty="0"/>
              <a:t>e</a:t>
            </a:r>
            <a:r>
              <a:rPr lang="en-US" sz="1800" dirty="0" smtClean="0"/>
              <a:t>ngineering experience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Academic </a:t>
            </a:r>
            <a:r>
              <a:rPr lang="en-US" sz="1800" dirty="0" smtClean="0"/>
              <a:t>curiosity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Product </a:t>
            </a:r>
            <a:r>
              <a:rPr lang="en-US" sz="1800" dirty="0" smtClean="0"/>
              <a:t>sense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Storytelling and communication skills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Ingenuity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929396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00137" y="1257300"/>
            <a:ext cx="7162800" cy="3750377"/>
            <a:chOff x="403527" y="1632941"/>
            <a:chExt cx="8572746" cy="507439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" y="1632941"/>
              <a:ext cx="2623606" cy="1188048"/>
            </a:xfrm>
            <a:prstGeom prst="rect">
              <a:avLst/>
            </a:prstGeom>
          </p:spPr>
        </p:pic>
        <p:pic>
          <p:nvPicPr>
            <p:cNvPr id="10" name="Picture 9" descr="v65oai7fxn47qv9nectx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199" y="3543595"/>
              <a:ext cx="1713639" cy="171363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49163" y="1632941"/>
              <a:ext cx="2264730" cy="108862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20670" y="2845527"/>
              <a:ext cx="3555603" cy="105577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187384" y="2870157"/>
              <a:ext cx="3062544" cy="1189724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92966" y="1632941"/>
              <a:ext cx="3337263" cy="1088626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77520" y="5344590"/>
              <a:ext cx="2433478" cy="136274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03527" y="5419809"/>
              <a:ext cx="2141278" cy="120362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854203" y="4107374"/>
              <a:ext cx="3086099" cy="10160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517431" y="4151798"/>
              <a:ext cx="3372742" cy="936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33401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0287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dirty="0" smtClean="0"/>
              <a:t>Foursquare </a:t>
            </a:r>
            <a:r>
              <a:rPr lang="en-US" dirty="0" err="1" smtClean="0"/>
              <a:t>checkin</a:t>
            </a:r>
            <a:r>
              <a:rPr lang="en-US" dirty="0" smtClean="0"/>
              <a:t> data: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1137" y="1409700"/>
            <a:ext cx="6248402" cy="35082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38537" y="4919246"/>
            <a:ext cx="25486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err="1">
                <a:hlinkClick r:id="rId3"/>
              </a:rPr>
              <a:t>https</a:t>
            </a:r>
            <a:r>
              <a:rPr lang="pt-BR" sz="1600" dirty="0">
                <a:hlinkClick r:id="rId3"/>
              </a:rPr>
              <a:t>://</a:t>
            </a:r>
            <a:r>
              <a:rPr lang="pt-BR" sz="1600" dirty="0" err="1">
                <a:hlinkClick r:id="rId3"/>
              </a:rPr>
              <a:t>vimeo.com</a:t>
            </a:r>
            <a:r>
              <a:rPr lang="pt-BR" sz="1600" dirty="0">
                <a:hlinkClick r:id="rId3"/>
              </a:rPr>
              <a:t>/62289901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548071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pic>
        <p:nvPicPr>
          <p:cNvPr id="2" name="Picture 1" descr="Screen Shot 2013-06-25 at 2.36.4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37" y="1104900"/>
            <a:ext cx="7305675" cy="382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773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4337" y="1485900"/>
            <a:ext cx="76962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>
                <a:latin typeface="+mn-lt"/>
              </a:rPr>
              <a:t>Stack Overﬂow tag recommendation and response time </a:t>
            </a:r>
            <a:r>
              <a:rPr lang="en-US" sz="1800" dirty="0" smtClean="0">
                <a:latin typeface="+mn-lt"/>
              </a:rPr>
              <a:t>prediction</a:t>
            </a:r>
          </a:p>
          <a:p>
            <a:pPr marL="285750" indent="-285750" algn="l">
              <a:buFont typeface="Arial"/>
              <a:buChar char="•"/>
            </a:pPr>
            <a:endParaRPr lang="en-US" sz="1800" dirty="0">
              <a:latin typeface="+mn-l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1800" dirty="0">
                <a:latin typeface="+mn-lt"/>
              </a:rPr>
              <a:t>Locating ethnic food in ethnic </a:t>
            </a:r>
            <a:r>
              <a:rPr lang="en-US" sz="1800" dirty="0" smtClean="0">
                <a:latin typeface="+mn-lt"/>
              </a:rPr>
              <a:t>neighborhoods</a:t>
            </a:r>
          </a:p>
          <a:p>
            <a:pPr marL="285750" indent="-285750" algn="l">
              <a:buFont typeface="Arial"/>
              <a:buChar char="•"/>
            </a:pPr>
            <a:endParaRPr lang="en-US" sz="1800" dirty="0">
              <a:latin typeface="+mn-l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1800" dirty="0">
                <a:latin typeface="+mn-lt"/>
              </a:rPr>
              <a:t>Building optimal NBA </a:t>
            </a:r>
            <a:r>
              <a:rPr lang="en-US" sz="1800" dirty="0" smtClean="0">
                <a:latin typeface="+mn-lt"/>
              </a:rPr>
              <a:t>teams</a:t>
            </a:r>
          </a:p>
          <a:p>
            <a:pPr marL="285750" indent="-285750" algn="l">
              <a:buFont typeface="Arial"/>
              <a:buChar char="•"/>
            </a:pPr>
            <a:endParaRPr lang="en-US" sz="1800" dirty="0">
              <a:latin typeface="+mn-l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1800" dirty="0">
                <a:latin typeface="+mn-lt"/>
              </a:rPr>
              <a:t>Recommending new musical </a:t>
            </a:r>
            <a:r>
              <a:rPr lang="en-US" sz="1800" dirty="0" smtClean="0">
                <a:latin typeface="+mn-lt"/>
              </a:rPr>
              <a:t>artists</a:t>
            </a:r>
          </a:p>
          <a:p>
            <a:pPr marL="285750" indent="-285750" algn="l">
              <a:buFont typeface="Arial"/>
              <a:buChar char="•"/>
            </a:pPr>
            <a:endParaRPr lang="en-US" sz="1800" dirty="0">
              <a:latin typeface="+mn-l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1800" dirty="0">
                <a:latin typeface="+mn-lt"/>
              </a:rPr>
              <a:t>Prioritize emergency calls in </a:t>
            </a:r>
            <a:r>
              <a:rPr lang="en-US" sz="1800" dirty="0" smtClean="0">
                <a:latin typeface="+mn-lt"/>
              </a:rPr>
              <a:t>Seattle</a:t>
            </a:r>
          </a:p>
          <a:p>
            <a:pPr marL="285750" indent="-285750" algn="l">
              <a:buFont typeface="Arial"/>
              <a:buChar char="•"/>
            </a:pPr>
            <a:endParaRPr lang="en-US" sz="1800" dirty="0">
              <a:latin typeface="+mn-l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1800" dirty="0">
                <a:latin typeface="+mn-lt"/>
              </a:rPr>
              <a:t>Finding the right college for you</a:t>
            </a:r>
          </a:p>
        </p:txBody>
      </p:sp>
    </p:spTree>
    <p:extLst>
      <p:ext uri="{BB962C8B-B14F-4D97-AF65-F5344CB8AC3E}">
        <p14:creationId xmlns:p14="http://schemas.microsoft.com/office/powerpoint/2010/main" val="3062458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WELCOME!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084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337" y="15621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science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819275"/>
            <a:ext cx="8534400" cy="2486025"/>
          </a:xfrm>
        </p:spPr>
        <p:txBody>
          <a:bodyPr/>
          <a:lstStyle/>
          <a:p>
            <a:r>
              <a:rPr lang="en-US" dirty="0"/>
              <a:t>1. Identify problem</a:t>
            </a:r>
          </a:p>
          <a:p>
            <a:r>
              <a:rPr lang="en-US" dirty="0"/>
              <a:t>2. Instrument data </a:t>
            </a:r>
            <a:r>
              <a:rPr lang="en-US" dirty="0" smtClean="0"/>
              <a:t>sources </a:t>
            </a:r>
            <a:endParaRPr lang="en-US" dirty="0"/>
          </a:p>
          <a:p>
            <a:r>
              <a:rPr lang="en-US" dirty="0"/>
              <a:t>3. Collect data</a:t>
            </a:r>
          </a:p>
          <a:p>
            <a:r>
              <a:rPr lang="en-US" dirty="0"/>
              <a:t>4. Prepare data (integrate, transform, clean, impute, filter, aggregate)</a:t>
            </a:r>
          </a:p>
          <a:p>
            <a:r>
              <a:rPr lang="en-US" dirty="0"/>
              <a:t>5. Build model</a:t>
            </a:r>
          </a:p>
          <a:p>
            <a:r>
              <a:rPr lang="en-US" dirty="0"/>
              <a:t>6. Evaluate model</a:t>
            </a:r>
          </a:p>
          <a:p>
            <a:r>
              <a:rPr lang="en-US" dirty="0"/>
              <a:t>7. Communicate results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952501"/>
            <a:ext cx="5748356" cy="380999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Jeff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Hammerbacher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Intro to Data Science Berkeley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762500"/>
            <a:ext cx="8458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</a:t>
            </a:r>
            <a:r>
              <a:rPr lang="en-US" sz="800" i="1" dirty="0" smtClean="0"/>
              <a:t>pdf</a:t>
            </a: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7427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819275"/>
            <a:ext cx="8534400" cy="1343025"/>
          </a:xfrm>
        </p:spPr>
        <p:txBody>
          <a:bodyPr/>
          <a:lstStyle/>
          <a:p>
            <a:r>
              <a:rPr lang="en-US" dirty="0" smtClean="0"/>
              <a:t>1. Acquire</a:t>
            </a:r>
          </a:p>
          <a:p>
            <a:r>
              <a:rPr lang="en-US" dirty="0" smtClean="0"/>
              <a:t>2. Parse</a:t>
            </a:r>
          </a:p>
          <a:p>
            <a:r>
              <a:rPr lang="en-US" dirty="0" smtClean="0"/>
              <a:t>3. Filter</a:t>
            </a:r>
          </a:p>
          <a:p>
            <a:r>
              <a:rPr lang="en-US" dirty="0" smtClean="0"/>
              <a:t>4. Mine</a:t>
            </a:r>
          </a:p>
          <a:p>
            <a:r>
              <a:rPr lang="en-US" dirty="0" smtClean="0"/>
              <a:t>5. Represent</a:t>
            </a:r>
          </a:p>
          <a:p>
            <a:r>
              <a:rPr lang="en-US" dirty="0" smtClean="0"/>
              <a:t>6. Refine</a:t>
            </a:r>
          </a:p>
          <a:p>
            <a:r>
              <a:rPr lang="en-US" dirty="0" smtClean="0"/>
              <a:t>7. Interact</a:t>
            </a: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952500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Ben Fry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762500"/>
            <a:ext cx="8458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/2012/01/20120117berkeley1.pdf</a:t>
            </a:r>
            <a:endParaRPr lang="en-US" dirty="0" smtClean="0"/>
          </a:p>
          <a:p>
            <a:pPr marL="0" indent="0">
              <a:buFont typeface="Lucida Grande"/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517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333500"/>
            <a:ext cx="8534400" cy="2486025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1. Identify 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problem  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2. Instrument data 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sources 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3. Collect 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data 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4. Prepare data (integrate, transform, clean, impute, filter, aggregate)</a:t>
            </a:r>
          </a:p>
          <a:p>
            <a:r>
              <a:rPr lang="en-US" dirty="0"/>
              <a:t>5. Build model</a:t>
            </a:r>
          </a:p>
          <a:p>
            <a:r>
              <a:rPr lang="en-US" dirty="0"/>
              <a:t>6. Evaluate model</a:t>
            </a:r>
          </a:p>
          <a:p>
            <a:r>
              <a:rPr lang="en-US" dirty="0"/>
              <a:t>7. Communicate results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952501"/>
            <a:ext cx="5748356" cy="380999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Jeff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Hammerbacher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Intro to Data Science Berkeley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914900"/>
            <a:ext cx="8458200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</a:t>
            </a:r>
            <a:r>
              <a:rPr lang="en-US" sz="800" i="1" dirty="0" smtClean="0"/>
              <a:t>pdf</a:t>
            </a: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7" name="Picture 6" descr="workflow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537" y="3619500"/>
            <a:ext cx="6248400" cy="112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6562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261937" y="4533900"/>
            <a:ext cx="84582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benfry.com</a:t>
            </a:r>
            <a:r>
              <a:rPr lang="en-US" sz="800" i="1" dirty="0"/>
              <a:t>/</a:t>
            </a:r>
            <a:r>
              <a:rPr lang="en-US" sz="800" i="1" dirty="0" err="1"/>
              <a:t>phd</a:t>
            </a:r>
            <a:r>
              <a:rPr lang="en-US" sz="800" i="1" dirty="0"/>
              <a:t>/dissertation-110323c.pdf</a:t>
            </a:r>
            <a:endParaRPr lang="en-US" sz="800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3" name="Picture 2" descr="workflow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337" y="1943100"/>
            <a:ext cx="7835900" cy="14097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074334" y="1028700"/>
            <a:ext cx="3176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The “</a:t>
            </a:r>
            <a:r>
              <a:rPr lang="en-US" sz="2400" i="1" dirty="0" err="1" smtClean="0"/>
              <a:t>premodel</a:t>
            </a:r>
            <a:r>
              <a:rPr lang="en-US" sz="2400" i="1" dirty="0" smtClean="0"/>
              <a:t> workflow”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9797792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1803400"/>
            <a:ext cx="7848600" cy="16510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261937" y="4533900"/>
            <a:ext cx="84582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benfry.com</a:t>
            </a:r>
            <a:r>
              <a:rPr lang="en-US" sz="800" i="1" dirty="0"/>
              <a:t>/</a:t>
            </a:r>
            <a:r>
              <a:rPr lang="en-US" sz="800" i="1" dirty="0" err="1"/>
              <a:t>phd</a:t>
            </a:r>
            <a:r>
              <a:rPr lang="en-US" sz="800" i="1" dirty="0"/>
              <a:t>/dissertation-110323c.pdf</a:t>
            </a:r>
            <a:endParaRPr lang="en-US" sz="800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7196137" y="3390900"/>
            <a:ext cx="1463675" cy="1463675"/>
            <a:chOff x="0" y="0"/>
            <a:chExt cx="1280" cy="1280"/>
          </a:xfrm>
        </p:grpSpPr>
        <p:pic>
          <p:nvPicPr>
            <p:cNvPr id="9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This diagram illustrates the </a:t>
              </a:r>
              <a:r>
                <a:rPr lang="en-US" sz="900" i="1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iterative </a:t>
              </a: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nature of problem solving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9692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mtClean="0"/>
              <a:t>The workflow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257300"/>
            <a:ext cx="7620000" cy="372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3835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028700"/>
            <a:ext cx="8305800" cy="30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dirty="0" smtClean="0"/>
              <a:t>Revisiting the Foursquare data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1137" y="1409700"/>
            <a:ext cx="6248402" cy="35082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38537" y="4919246"/>
            <a:ext cx="25486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err="1">
                <a:hlinkClick r:id="rId3"/>
              </a:rPr>
              <a:t>https</a:t>
            </a:r>
            <a:r>
              <a:rPr lang="pt-BR" sz="1600" dirty="0">
                <a:hlinkClick r:id="rId3"/>
              </a:rPr>
              <a:t>://</a:t>
            </a:r>
            <a:r>
              <a:rPr lang="pt-BR" sz="1600" dirty="0" err="1">
                <a:hlinkClick r:id="rId3"/>
              </a:rPr>
              <a:t>vimeo.com</a:t>
            </a:r>
            <a:r>
              <a:rPr lang="pt-BR" sz="1600" dirty="0">
                <a:hlinkClick r:id="rId3"/>
              </a:rPr>
              <a:t>/62289901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108741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25527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Using </a:t>
            </a:r>
            <a:r>
              <a:rPr lang="en-US" sz="7500" dirty="0" err="1" smtClean="0"/>
              <a:t>git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15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mtClean="0"/>
              <a:t>The workflow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90537" y="1866900"/>
            <a:ext cx="731520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800" dirty="0" smtClean="0">
                <a:latin typeface="Courier"/>
                <a:cs typeface="Courier"/>
              </a:rPr>
              <a:t>$ </a:t>
            </a:r>
            <a:r>
              <a:rPr lang="en-US" sz="1800" dirty="0" err="1" smtClean="0">
                <a:latin typeface="Courier"/>
                <a:cs typeface="Courier"/>
              </a:rPr>
              <a:t>git</a:t>
            </a:r>
            <a:r>
              <a:rPr lang="en-US" sz="1800" dirty="0" smtClean="0">
                <a:latin typeface="Courier"/>
                <a:cs typeface="Courier"/>
              </a:rPr>
              <a:t> clone</a:t>
            </a:r>
          </a:p>
          <a:p>
            <a:pPr algn="l"/>
            <a:r>
              <a:rPr lang="en-US" sz="1800" dirty="0" smtClean="0">
                <a:latin typeface="Courier"/>
                <a:cs typeface="Courier"/>
                <a:hlinkClick r:id="rId2"/>
              </a:rPr>
              <a:t>git</a:t>
            </a:r>
            <a:r>
              <a:rPr lang="en-US" sz="1800" dirty="0">
                <a:latin typeface="Courier"/>
                <a:cs typeface="Courier"/>
                <a:hlinkClick r:id="rId2"/>
              </a:rPr>
              <a:t>@github.com:ga-students/</a:t>
            </a:r>
            <a:r>
              <a:rPr lang="en-US" sz="1800" dirty="0" smtClean="0">
                <a:latin typeface="Courier"/>
                <a:cs typeface="Courier"/>
                <a:hlinkClick r:id="rId2"/>
              </a:rPr>
              <a:t>DAT_20_NYC.git</a:t>
            </a:r>
            <a:endParaRPr lang="en-US" sz="1800" dirty="0" smtClean="0">
              <a:latin typeface="Courier"/>
              <a:cs typeface="Courier"/>
            </a:endParaRPr>
          </a:p>
          <a:p>
            <a:pPr algn="l"/>
            <a:endParaRPr lang="en-US" sz="1800" dirty="0">
              <a:latin typeface="Courier"/>
              <a:cs typeface="Courier"/>
            </a:endParaRPr>
          </a:p>
          <a:p>
            <a:pPr algn="l"/>
            <a:r>
              <a:rPr lang="en-US" sz="1800" dirty="0" smtClean="0">
                <a:latin typeface="Courier"/>
                <a:cs typeface="Courier"/>
              </a:rPr>
              <a:t>$ </a:t>
            </a:r>
            <a:r>
              <a:rPr lang="en-US" sz="1800" dirty="0">
                <a:latin typeface="Courier"/>
                <a:cs typeface="Courier"/>
              </a:rPr>
              <a:t>cd </a:t>
            </a:r>
            <a:r>
              <a:rPr lang="en-US" sz="1800" dirty="0" smtClean="0">
                <a:latin typeface="Courier"/>
                <a:cs typeface="Courier"/>
              </a:rPr>
              <a:t>DAT_20_NYC/Lesson01/exercises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4337" y="10287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 smtClean="0"/>
              <a:t>In your terminal/command line: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490537" y="3238500"/>
            <a:ext cx="73152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800" dirty="0" smtClean="0">
                <a:latin typeface="Courier"/>
                <a:cs typeface="Courier"/>
              </a:rPr>
              <a:t>$ python </a:t>
            </a:r>
            <a:r>
              <a:rPr lang="en-US" sz="1800" dirty="0" err="1" smtClean="0">
                <a:latin typeface="Courier"/>
                <a:cs typeface="Courier"/>
              </a:rPr>
              <a:t>SimpleDemo.py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14267164"/>
      </p:ext>
    </p:extLst>
  </p:cSld>
  <p:clrMapOvr>
    <a:masterClrMapping/>
  </p:clrMapOvr>
  <p:transition xmlns:p14="http://schemas.microsoft.com/office/powerpoint/2010/main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1800" cap="none" dirty="0" smtClean="0">
                <a:latin typeface="+mn-lt"/>
                <a:ea typeface="ヒラギノ角ゴ ProN W6" charset="0"/>
                <a:cs typeface="ヒラギノ角ゴ ProN W6" charset="0"/>
              </a:rPr>
              <a:t>Instructor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: Anthony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Erlinger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cap="none" dirty="0" smtClean="0">
                <a:latin typeface="+mn-lt"/>
                <a:ea typeface="ヒラギノ角ゴ ProN W6" charset="0"/>
                <a:cs typeface="ヒラギノ角ゴ ProN W6" charset="0"/>
              </a:rPr>
              <a:t>Teaching Assistants: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Josh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Schneier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,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Deepti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Gottipati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 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cap="none" dirty="0" smtClean="0">
                <a:latin typeface="+mn-lt"/>
                <a:ea typeface="ヒラギノ角ゴ ProN W6" charset="0"/>
                <a:cs typeface="ヒラギノ角ゴ ProN W6" charset="0"/>
              </a:rPr>
              <a:t>E-mail: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aerlinger@gmail.com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cap="none" dirty="0" smtClean="0">
                <a:latin typeface="+mn-lt"/>
                <a:ea typeface="ヒラギノ角ゴ ProN W6" charset="0"/>
                <a:cs typeface="ヒラギノ角ゴ ProN W6" charset="0"/>
              </a:rPr>
              <a:t>Course Times: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6:30pm-9:30pm, Tuesdays and Thursdays 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cap="none" dirty="0" smtClean="0">
                <a:latin typeface="+mn-lt"/>
                <a:ea typeface="ヒラギノ角ゴ ProN W6" charset="0"/>
                <a:cs typeface="ヒラギノ角ゴ ProN W6" charset="0"/>
              </a:rPr>
              <a:t>Location: 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10 E. 21</a:t>
            </a:r>
            <a:r>
              <a:rPr lang="en-US" sz="1800" b="0" cap="none" baseline="30000" dirty="0" smtClean="0">
                <a:latin typeface="+mn-lt"/>
                <a:ea typeface="ヒラギノ角ゴ ProN W6" charset="0"/>
                <a:cs typeface="ヒラギノ角ゴ ProN W6" charset="0"/>
              </a:rPr>
              <a:t>st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 Street, Room 4A (4</a:t>
            </a:r>
            <a:r>
              <a:rPr lang="en-US" sz="1800" b="0" cap="none" baseline="30000" dirty="0" smtClean="0">
                <a:latin typeface="+mn-lt"/>
                <a:ea typeface="ヒラギノ角ゴ ProN W6" charset="0"/>
                <a:cs typeface="ヒラギノ角ゴ ProN W6" charset="0"/>
              </a:rPr>
              <a:t>th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 floor)</a:t>
            </a: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cap="none" dirty="0" smtClean="0">
                <a:latin typeface="+mn-lt"/>
                <a:ea typeface="ヒラギノ角ゴ ProN W6" charset="0"/>
                <a:cs typeface="ヒラギノ角ゴ ProN W6" charset="0"/>
              </a:rPr>
              <a:t>Office Hours: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TBD (Will send out survey with avail. times)</a:t>
            </a:r>
            <a:endParaRPr lang="en-US" sz="1800" b="0" cap="none" dirty="0">
              <a:latin typeface="+mn-lt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Logistics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537" y="1714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IiI</a:t>
            </a:r>
            <a:r>
              <a:rPr lang="en-US" sz="7500" dirty="0" smtClean="0"/>
              <a:t>. </a:t>
            </a:r>
            <a:r>
              <a:rPr lang="en-US" sz="6000" dirty="0" smtClean="0"/>
              <a:t>working </a:t>
            </a:r>
            <a:r>
              <a:rPr lang="en-US" sz="4000" dirty="0" smtClean="0"/>
              <a:t>at the</a:t>
            </a:r>
            <a:br>
              <a:rPr lang="en-US" sz="4000" dirty="0" smtClean="0"/>
            </a:br>
            <a:r>
              <a:rPr lang="en-US" sz="6000" dirty="0" err="1" smtClean="0"/>
              <a:t>unix</a:t>
            </a:r>
            <a:r>
              <a:rPr lang="en-US" sz="6000" dirty="0" smtClean="0"/>
              <a:t> command line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38137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1209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working at the </a:t>
            </a:r>
            <a:r>
              <a:rPr lang="en-US" dirty="0" err="1" smtClean="0"/>
              <a:t>unix</a:t>
            </a:r>
            <a:r>
              <a:rPr lang="en-US" dirty="0" smtClean="0"/>
              <a:t> command line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17" name="Text Placeholder 11"/>
          <p:cNvSpPr txBox="1">
            <a:spLocks/>
          </p:cNvSpPr>
          <p:nvPr/>
        </p:nvSpPr>
        <p:spPr>
          <a:xfrm>
            <a:off x="4905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Key objectives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sp>
        <p:nvSpPr>
          <p:cNvPr id="18" name="Content Placeholder 12"/>
          <p:cNvSpPr>
            <a:spLocks noGrp="1"/>
          </p:cNvSpPr>
          <p:nvPr>
            <p:ph sz="half" idx="4294967295"/>
          </p:nvPr>
        </p:nvSpPr>
        <p:spPr bwMode="auto">
          <a:xfrm>
            <a:off x="490537" y="1771650"/>
            <a:ext cx="35814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Navigate the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filesystem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Create, move, copy, and delete files &amp; directories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View &amp; search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Edit &amp; interact with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Combine steps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Learn more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0" name="Content Placeholder 16"/>
          <p:cNvSpPr>
            <a:spLocks noGrp="1"/>
          </p:cNvSpPr>
          <p:nvPr>
            <p:ph sz="half" idx="4294967295"/>
          </p:nvPr>
        </p:nvSpPr>
        <p:spPr bwMode="auto">
          <a:xfrm>
            <a:off x="4322761" y="1784350"/>
            <a:ext cx="4016376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ls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cd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cat, touch, mv,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cp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mkdir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rmdir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head, tail, less, cat,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grep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vim,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tr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sort,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uniq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wc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pipe (|)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man, apropos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1" name="Text Placeholder 11"/>
          <p:cNvSpPr txBox="1">
            <a:spLocks/>
          </p:cNvSpPr>
          <p:nvPr/>
        </p:nvSpPr>
        <p:spPr>
          <a:xfrm>
            <a:off x="44529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tools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338137" y="1638300"/>
            <a:ext cx="3505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1" name="Straight Connector 30"/>
          <p:cNvCxnSpPr/>
          <p:nvPr/>
        </p:nvCxnSpPr>
        <p:spPr bwMode="auto">
          <a:xfrm>
            <a:off x="4376737" y="1638300"/>
            <a:ext cx="3810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33" name="Group 26"/>
          <p:cNvGrpSpPr>
            <a:grpSpLocks/>
          </p:cNvGrpSpPr>
          <p:nvPr/>
        </p:nvGrpSpPr>
        <p:grpSpPr bwMode="auto">
          <a:xfrm>
            <a:off x="7424737" y="3390900"/>
            <a:ext cx="1463675" cy="1463675"/>
            <a:chOff x="0" y="0"/>
            <a:chExt cx="1280" cy="1280"/>
          </a:xfrm>
        </p:grpSpPr>
        <p:pic>
          <p:nvPicPr>
            <p:cNvPr id="34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36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Being comfortable at the command line makes your life much easier!</a:t>
              </a: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21752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Visualizations as a medium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7881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3131" y="1257300"/>
            <a:ext cx="387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Consider the following dataset:</a:t>
            </a:r>
            <a:endParaRPr lang="en-US" sz="3000" dirty="0"/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eleven (x, y) points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137" y="2692400"/>
            <a:ext cx="3335148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0238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3131" y="1257300"/>
            <a:ext cx="419858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Consider the following dataset:</a:t>
            </a:r>
            <a:endParaRPr lang="en-US" sz="3000" dirty="0"/>
          </a:p>
          <a:p>
            <a:pPr marL="457200" indent="-457200" algn="l">
              <a:buFontTx/>
              <a:buChar char="-"/>
            </a:pPr>
            <a:r>
              <a:rPr lang="en-US" sz="3000" dirty="0">
                <a:latin typeface="PFDinTextCompPro-Italic"/>
                <a:cs typeface="PFDinTextCompPro-Italic"/>
              </a:rPr>
              <a:t>eleven (x, y) points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mean of x = 9, mean of y = 7.5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137" y="2692400"/>
            <a:ext cx="3335148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7366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3131" y="1257300"/>
            <a:ext cx="496802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Consider the following dataset:</a:t>
            </a:r>
            <a:endParaRPr lang="en-US" sz="3000" dirty="0"/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eleven (x, y) points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mean of x = 9, mean of y = 7.5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variance of x = 11, variance of y = 4.1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137" y="2692400"/>
            <a:ext cx="3335148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7366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3131" y="1257300"/>
            <a:ext cx="4968027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Consider the following dataset:</a:t>
            </a:r>
            <a:endParaRPr lang="en-US" sz="3000" dirty="0"/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eleven </a:t>
            </a:r>
            <a:r>
              <a:rPr lang="en-US" sz="3000" dirty="0">
                <a:latin typeface="PFDinTextCompPro-Italic"/>
                <a:cs typeface="PFDinTextCompPro-Italic"/>
              </a:rPr>
              <a:t>(x, y) points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mean of x = 9, mean of y = 7.5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variance of x = 11, variance of y = 4.1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correlation of x and y = 0.8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137" y="2692400"/>
            <a:ext cx="3335148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201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3131" y="1257300"/>
            <a:ext cx="496802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Consider the following dataset:</a:t>
            </a:r>
            <a:endParaRPr lang="en-US" sz="3000" dirty="0"/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eleven </a:t>
            </a:r>
            <a:r>
              <a:rPr lang="en-US" sz="3000" dirty="0">
                <a:latin typeface="PFDinTextCompPro-Italic"/>
                <a:cs typeface="PFDinTextCompPro-Italic"/>
              </a:rPr>
              <a:t>(x, y) points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mean of x = 9, mean of y = 7.5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variance of x = 11, variance of y = 4.1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correlation of x, y = 0.8</a:t>
            </a:r>
          </a:p>
          <a:p>
            <a:pPr marL="457200" indent="-457200" algn="l">
              <a:buFontTx/>
              <a:buChar char="-"/>
            </a:pPr>
            <a:r>
              <a:rPr lang="en-US" sz="3000" dirty="0" smtClean="0">
                <a:latin typeface="PFDinTextCompPro-Italic"/>
                <a:cs typeface="PFDinTextCompPro-Italic"/>
              </a:rPr>
              <a:t>line of best fit: y = 3.00 + 0.500x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137" y="2692400"/>
            <a:ext cx="3335148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511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6737" y="1028700"/>
            <a:ext cx="320040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Now, suppose I give you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three more datasets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with exactly the same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characteristics…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Q: how similar are these datasets?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337" y="1197326"/>
            <a:ext cx="4953000" cy="356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3554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6737" y="1028700"/>
            <a:ext cx="3200400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Now, suppose I give you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three more datasets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with exactly the same</a:t>
            </a: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characteristics.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Q: how similar are these datasets?</a:t>
            </a:r>
          </a:p>
          <a:p>
            <a:pPr algn="l"/>
            <a:endParaRPr lang="en-US" sz="25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500" dirty="0" smtClean="0">
                <a:latin typeface="PFDinTextCompPro-Italic"/>
                <a:cs typeface="PFDinTextCompPro-Italic"/>
              </a:rPr>
              <a:t>A: not very!</a:t>
            </a:r>
          </a:p>
          <a:p>
            <a:pPr algn="l"/>
            <a:endParaRPr lang="en-US" sz="12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800" dirty="0" smtClean="0">
                <a:latin typeface="+mn-lt"/>
                <a:cs typeface="PFDinTextCompPro-Italic"/>
              </a:rPr>
              <a:t>http</a:t>
            </a:r>
            <a:r>
              <a:rPr lang="en-US" sz="800" dirty="0">
                <a:latin typeface="+mn-lt"/>
                <a:cs typeface="PFDinTextCompPro-Italic"/>
              </a:rPr>
              <a:t>://</a:t>
            </a:r>
            <a:r>
              <a:rPr lang="en-US" sz="800" dirty="0" err="1">
                <a:latin typeface="+mn-lt"/>
                <a:cs typeface="PFDinTextCompPro-Italic"/>
              </a:rPr>
              <a:t>en.wikipedia.org</a:t>
            </a:r>
            <a:r>
              <a:rPr lang="en-US" sz="800" dirty="0">
                <a:latin typeface="+mn-lt"/>
                <a:cs typeface="PFDinTextCompPro-Italic"/>
              </a:rPr>
              <a:t>/wiki/</a:t>
            </a:r>
            <a:r>
              <a:rPr lang="en-US" sz="800" dirty="0" err="1">
                <a:latin typeface="+mn-lt"/>
                <a:cs typeface="PFDinTextCompPro-Italic"/>
              </a:rPr>
              <a:t>Anscombe's_quartet</a:t>
            </a:r>
            <a:endParaRPr lang="en-US" sz="800" dirty="0" smtClean="0">
              <a:latin typeface="+mn-lt"/>
              <a:cs typeface="PFDinTextCompPro-Italic"/>
            </a:endParaRPr>
          </a:p>
        </p:txBody>
      </p:sp>
      <p:pic>
        <p:nvPicPr>
          <p:cNvPr id="2" name="Picture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840289" y="1196340"/>
            <a:ext cx="4937760" cy="358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5434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Logistics</a:t>
            </a: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0537" y="1181100"/>
            <a:ext cx="45398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n-lt"/>
              </a:rPr>
              <a:t>Syllabus </a:t>
            </a:r>
            <a:r>
              <a:rPr lang="en-US" sz="2800" dirty="0">
                <a:latin typeface="+mn-lt"/>
              </a:rPr>
              <a:t>p</a:t>
            </a:r>
            <a:r>
              <a:rPr lang="en-US" sz="2800" dirty="0" smtClean="0">
                <a:latin typeface="+mn-lt"/>
              </a:rPr>
              <a:t>osted on </a:t>
            </a:r>
            <a:r>
              <a:rPr lang="en-US" sz="2800" dirty="0" err="1" smtClean="0">
                <a:latin typeface="+mn-lt"/>
              </a:rPr>
              <a:t>Github</a:t>
            </a:r>
            <a:r>
              <a:rPr lang="en-US" sz="2800" dirty="0" smtClean="0">
                <a:latin typeface="+mn-lt"/>
              </a:rPr>
              <a:t>:</a:t>
            </a:r>
            <a:endParaRPr lang="en-US" sz="2800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47737" y="1790700"/>
            <a:ext cx="4916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https://</a:t>
            </a:r>
            <a:r>
              <a:rPr lang="en-US" sz="1800" dirty="0" err="1">
                <a:latin typeface="+mn-lt"/>
              </a:rPr>
              <a:t>github.com</a:t>
            </a:r>
            <a:r>
              <a:rPr lang="en-US" sz="1800" dirty="0">
                <a:latin typeface="+mn-lt"/>
              </a:rPr>
              <a:t>/</a:t>
            </a:r>
            <a:r>
              <a:rPr lang="en-US" sz="1800" dirty="0" err="1">
                <a:latin typeface="+mn-lt"/>
              </a:rPr>
              <a:t>ga</a:t>
            </a:r>
            <a:r>
              <a:rPr lang="en-US" sz="1800" dirty="0">
                <a:latin typeface="+mn-lt"/>
              </a:rPr>
              <a:t>-students/DAT_20_NYC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4337" y="2552700"/>
            <a:ext cx="8534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i="1" dirty="0" smtClean="0">
                <a:latin typeface="+mn-lt"/>
              </a:rPr>
              <a:t>Order of content presentation may change, but topics will remain the same</a:t>
            </a:r>
            <a:endParaRPr lang="en-US" sz="2000" i="1" dirty="0"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0537" y="3467100"/>
            <a:ext cx="8534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u="sng" dirty="0" smtClean="0">
                <a:latin typeface="+mn-lt"/>
              </a:rPr>
              <a:t>Make sure you:</a:t>
            </a:r>
            <a:endParaRPr lang="en-US" sz="2000" b="1" u="sng" dirty="0">
              <a:latin typeface="+mn-lt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+mn-lt"/>
              </a:rPr>
              <a:t>Have access to the above repository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+mn-lt"/>
              </a:rPr>
              <a:t>Access to Slack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+mn-lt"/>
              </a:rPr>
              <a:t>Completed all of the pre-course material</a:t>
            </a:r>
          </a:p>
        </p:txBody>
      </p:sp>
    </p:spTree>
    <p:extLst>
      <p:ext uri="{BB962C8B-B14F-4D97-AF65-F5344CB8AC3E}">
        <p14:creationId xmlns:p14="http://schemas.microsoft.com/office/powerpoint/2010/main" val="41378173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why visualize data?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337" y="1638300"/>
            <a:ext cx="4865142" cy="30971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938337" y="1104900"/>
            <a:ext cx="467995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Distribution of results of the Matura (high school exit exam) in Poland</a:t>
            </a:r>
          </a:p>
        </p:txBody>
      </p:sp>
    </p:spTree>
    <p:extLst>
      <p:ext uri="{BB962C8B-B14F-4D97-AF65-F5344CB8AC3E}">
        <p14:creationId xmlns:p14="http://schemas.microsoft.com/office/powerpoint/2010/main" val="21533666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DISCUSSION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6308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</a:t>
            </a:r>
            <a:r>
              <a:rPr lang="en-US" sz="2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What is data science?</a:t>
            </a:r>
            <a:br>
              <a:rPr lang="en-US" sz="2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</a:t>
            </a:r>
            <a:r>
              <a:rPr lang="en-US" sz="2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The Data mining workflow</a:t>
            </a:r>
            <a:br>
              <a:rPr lang="en-US" sz="2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u="sng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Lab: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</a:t>
            </a:r>
            <a:r>
              <a:rPr lang="en-US" sz="2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Basic </a:t>
            </a:r>
            <a:r>
              <a:rPr lang="en-US" sz="2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</a:t>
            </a:r>
            <a:r>
              <a:rPr lang="en-US" sz="2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2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usage</a:t>
            </a:r>
            <a:br>
              <a:rPr lang="en-US" sz="2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</a:t>
            </a:r>
            <a:r>
              <a:rPr lang="en-US" sz="2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Setting up your development environment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619500"/>
            <a:ext cx="8426450" cy="838200"/>
          </a:xfrm>
        </p:spPr>
        <p:txBody>
          <a:bodyPr/>
          <a:lstStyle/>
          <a:p>
            <a:pPr>
              <a:defRPr/>
            </a:pPr>
            <a:r>
              <a:rPr lang="en-US" sz="4800" dirty="0" smtClean="0"/>
              <a:t>I. What is data science?</a:t>
            </a:r>
            <a:endParaRPr lang="en-US" sz="48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217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problem-oriented subject.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225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6814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10354</TotalTime>
  <Pages>0</Pages>
  <Words>2190</Words>
  <Characters>0</Characters>
  <Application>Microsoft Macintosh PowerPoint</Application>
  <PresentationFormat>Custom</PresentationFormat>
  <Lines>0</Lines>
  <Paragraphs>404</Paragraphs>
  <Slides>41</Slides>
  <Notes>39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3" baseType="lpstr">
      <vt:lpstr>GA_Instructor_Template_Deck</vt:lpstr>
      <vt:lpstr>Agenda</vt:lpstr>
      <vt:lpstr> INTRO to DATA SCIENCE  Lecture 1: What is data science?</vt:lpstr>
      <vt:lpstr>WELCOME!</vt:lpstr>
      <vt:lpstr>Instructor: Anthony Erlinger Teaching Assistants: Josh Schneier, Deepti Gottipati  E-mail: aerlinger@gmail.com Course Times: 6:30pm-9:30pm, Tuesdays and Thursdays  Location:  10 E. 21st Street, Room 4A (4th floor) Office Hours: TBD (Will send out survey with avail. times)</vt:lpstr>
      <vt:lpstr>PowerPoint Presentation</vt:lpstr>
      <vt:lpstr> I. What is data science? II. The Data mining workflow  Lab: III. Basic git usage IV. Setting up your development environment</vt:lpstr>
      <vt:lpstr>I. What is data science?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The data science 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III. Using git</vt:lpstr>
      <vt:lpstr>PowerPoint Presentation</vt:lpstr>
      <vt:lpstr>IiI. working at the unix command line</vt:lpstr>
      <vt:lpstr>PowerPoint Presentation</vt:lpstr>
      <vt:lpstr>Iv. Visualizations as a medium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DISCUSSION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 E</cp:lastModifiedBy>
  <cp:revision>539</cp:revision>
  <dcterms:modified xsi:type="dcterms:W3CDTF">2015-03-14T20:53:04Z</dcterms:modified>
</cp:coreProperties>
</file>